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400" r:id="rId3"/>
    <p:sldId id="401" r:id="rId4"/>
    <p:sldId id="402" r:id="rId5"/>
    <p:sldId id="408" r:id="rId6"/>
    <p:sldId id="405" r:id="rId7"/>
    <p:sldId id="316" r:id="rId8"/>
    <p:sldId id="369" r:id="rId9"/>
    <p:sldId id="404" r:id="rId10"/>
    <p:sldId id="403" r:id="rId11"/>
    <p:sldId id="406" r:id="rId12"/>
    <p:sldId id="40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3ECGJM9" initials="B" lastIdx="1" clrIdx="0"/>
  <p:cmAuthor id="1" name="Meegan Nagy" initials="MGN" lastIdx="8"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4686" autoAdjust="0"/>
  </p:normalViewPr>
  <p:slideViewPr>
    <p:cSldViewPr>
      <p:cViewPr>
        <p:scale>
          <a:sx n="90" d="100"/>
          <a:sy n="90" d="100"/>
        </p:scale>
        <p:origin x="-1325"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0A82E-EE5B-40E8-83CA-C5A0A60797D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24536DDA-F163-44FC-83F1-0F07CBC89A13}">
      <dgm:prSet phldrT="[Text]" custT="1"/>
      <dgm:spPr/>
      <dgm:t>
        <a:bodyPr/>
        <a:lstStyle/>
        <a:p>
          <a:endParaRPr lang="en-US" sz="2800" dirty="0" smtClean="0"/>
        </a:p>
        <a:p>
          <a:endParaRPr lang="en-US" sz="2800" dirty="0" smtClean="0"/>
        </a:p>
        <a:p>
          <a:endParaRPr lang="en-US" sz="2800" dirty="0" smtClean="0"/>
        </a:p>
        <a:p>
          <a:endParaRPr lang="en-US" sz="2800" dirty="0" smtClean="0"/>
        </a:p>
        <a:p>
          <a:endParaRPr lang="en-US" sz="2800" dirty="0" smtClean="0"/>
        </a:p>
      </dgm:t>
    </dgm:pt>
    <dgm:pt modelId="{608F6F66-C54D-4955-961A-805E62F6F75D}" type="parTrans" cxnId="{99595FAB-6617-420E-9C8E-8A6E2749D6CC}">
      <dgm:prSet/>
      <dgm:spPr/>
      <dgm:t>
        <a:bodyPr/>
        <a:lstStyle/>
        <a:p>
          <a:endParaRPr lang="en-US"/>
        </a:p>
      </dgm:t>
    </dgm:pt>
    <dgm:pt modelId="{E4FF5000-3A7D-40C2-9376-C3E39A468E9D}" type="sibTrans" cxnId="{99595FAB-6617-420E-9C8E-8A6E2749D6CC}">
      <dgm:prSet/>
      <dgm:spPr/>
      <dgm:t>
        <a:bodyPr/>
        <a:lstStyle/>
        <a:p>
          <a:endParaRPr lang="en-US"/>
        </a:p>
      </dgm:t>
    </dgm:pt>
    <dgm:pt modelId="{2E44DA56-8E5C-4374-B002-61D118A35214}">
      <dgm:prSet phldrT="[Text]"/>
      <dgm:spPr>
        <a:solidFill>
          <a:srgbClr val="92D050">
            <a:alpha val="58000"/>
          </a:srgbClr>
        </a:solidFill>
      </dgm:spPr>
      <dgm:t>
        <a:bodyPr/>
        <a:lstStyle/>
        <a:p>
          <a:endParaRPr lang="en-US" dirty="0"/>
        </a:p>
      </dgm:t>
    </dgm:pt>
    <dgm:pt modelId="{6CB040B9-2D07-4B3F-81D7-72FD62CC0698}" type="parTrans" cxnId="{2F0039B0-5AF2-492A-8D4F-D217DEEA15E8}">
      <dgm:prSet/>
      <dgm:spPr/>
      <dgm:t>
        <a:bodyPr/>
        <a:lstStyle/>
        <a:p>
          <a:endParaRPr lang="en-US"/>
        </a:p>
      </dgm:t>
    </dgm:pt>
    <dgm:pt modelId="{452AF259-03E1-4301-90AC-5DB38DF3FB25}" type="sibTrans" cxnId="{2F0039B0-5AF2-492A-8D4F-D217DEEA15E8}">
      <dgm:prSet/>
      <dgm:spPr/>
      <dgm:t>
        <a:bodyPr/>
        <a:lstStyle/>
        <a:p>
          <a:endParaRPr lang="en-US"/>
        </a:p>
      </dgm:t>
    </dgm:pt>
    <dgm:pt modelId="{8359AD94-5C4D-4FC4-855E-8017829222D8}" type="pres">
      <dgm:prSet presAssocID="{4FC0A82E-EE5B-40E8-83CA-C5A0A60797D1}" presName="Name0" presStyleCnt="0">
        <dgm:presLayoutVars>
          <dgm:chMax val="7"/>
          <dgm:resizeHandles val="exact"/>
        </dgm:presLayoutVars>
      </dgm:prSet>
      <dgm:spPr/>
      <dgm:t>
        <a:bodyPr/>
        <a:lstStyle/>
        <a:p>
          <a:endParaRPr lang="en-US"/>
        </a:p>
      </dgm:t>
    </dgm:pt>
    <dgm:pt modelId="{7F85E491-10BA-4473-AB9B-DB9A06F5C9D6}" type="pres">
      <dgm:prSet presAssocID="{4FC0A82E-EE5B-40E8-83CA-C5A0A60797D1}" presName="comp1" presStyleCnt="0"/>
      <dgm:spPr/>
    </dgm:pt>
    <dgm:pt modelId="{EA440D66-0805-40BC-A91E-C9732237AA52}" type="pres">
      <dgm:prSet presAssocID="{4FC0A82E-EE5B-40E8-83CA-C5A0A60797D1}" presName="circle1" presStyleLbl="node1" presStyleIdx="0" presStyleCnt="2" custLinFactNeighborX="-37548" custLinFactNeighborY="1684"/>
      <dgm:spPr/>
      <dgm:t>
        <a:bodyPr/>
        <a:lstStyle/>
        <a:p>
          <a:endParaRPr lang="en-US"/>
        </a:p>
      </dgm:t>
    </dgm:pt>
    <dgm:pt modelId="{F64C4D4C-8E52-400F-9DF3-6CA83FA3475F}" type="pres">
      <dgm:prSet presAssocID="{4FC0A82E-EE5B-40E8-83CA-C5A0A60797D1}" presName="c1text" presStyleLbl="node1" presStyleIdx="0" presStyleCnt="2">
        <dgm:presLayoutVars>
          <dgm:bulletEnabled val="1"/>
        </dgm:presLayoutVars>
      </dgm:prSet>
      <dgm:spPr/>
      <dgm:t>
        <a:bodyPr/>
        <a:lstStyle/>
        <a:p>
          <a:endParaRPr lang="en-US"/>
        </a:p>
      </dgm:t>
    </dgm:pt>
    <dgm:pt modelId="{3015EEB3-7B73-446F-A315-76964B22CF50}" type="pres">
      <dgm:prSet presAssocID="{4FC0A82E-EE5B-40E8-83CA-C5A0A60797D1}" presName="comp2" presStyleCnt="0"/>
      <dgm:spPr/>
    </dgm:pt>
    <dgm:pt modelId="{410BD54D-B8BC-47CB-B47E-852DA8F43392}" type="pres">
      <dgm:prSet presAssocID="{4FC0A82E-EE5B-40E8-83CA-C5A0A60797D1}" presName="circle2" presStyleLbl="node1" presStyleIdx="1" presStyleCnt="2" custScaleX="122450" custScaleY="127067" custLinFactNeighborX="-26323" custLinFactNeighborY="-11447"/>
      <dgm:spPr/>
      <dgm:t>
        <a:bodyPr/>
        <a:lstStyle/>
        <a:p>
          <a:endParaRPr lang="en-US"/>
        </a:p>
      </dgm:t>
    </dgm:pt>
    <dgm:pt modelId="{DC1824F9-7122-4E23-9B0C-3D64BC16C1C1}" type="pres">
      <dgm:prSet presAssocID="{4FC0A82E-EE5B-40E8-83CA-C5A0A60797D1}" presName="c2text" presStyleLbl="node1" presStyleIdx="1" presStyleCnt="2">
        <dgm:presLayoutVars>
          <dgm:bulletEnabled val="1"/>
        </dgm:presLayoutVars>
      </dgm:prSet>
      <dgm:spPr/>
      <dgm:t>
        <a:bodyPr/>
        <a:lstStyle/>
        <a:p>
          <a:endParaRPr lang="en-US"/>
        </a:p>
      </dgm:t>
    </dgm:pt>
  </dgm:ptLst>
  <dgm:cxnLst>
    <dgm:cxn modelId="{94741B64-21E1-4A0F-85E0-CD41F3EB65C1}" type="presOf" srcId="{2E44DA56-8E5C-4374-B002-61D118A35214}" destId="{DC1824F9-7122-4E23-9B0C-3D64BC16C1C1}" srcOrd="1" destOrd="0" presId="urn:microsoft.com/office/officeart/2005/8/layout/venn2"/>
    <dgm:cxn modelId="{99595FAB-6617-420E-9C8E-8A6E2749D6CC}" srcId="{4FC0A82E-EE5B-40E8-83CA-C5A0A60797D1}" destId="{24536DDA-F163-44FC-83F1-0F07CBC89A13}" srcOrd="0" destOrd="0" parTransId="{608F6F66-C54D-4955-961A-805E62F6F75D}" sibTransId="{E4FF5000-3A7D-40C2-9376-C3E39A468E9D}"/>
    <dgm:cxn modelId="{2F0039B0-5AF2-492A-8D4F-D217DEEA15E8}" srcId="{4FC0A82E-EE5B-40E8-83CA-C5A0A60797D1}" destId="{2E44DA56-8E5C-4374-B002-61D118A35214}" srcOrd="1" destOrd="0" parTransId="{6CB040B9-2D07-4B3F-81D7-72FD62CC0698}" sibTransId="{452AF259-03E1-4301-90AC-5DB38DF3FB25}"/>
    <dgm:cxn modelId="{F64C411E-2E06-4A85-8304-2FA8232E90C8}" type="presOf" srcId="{4FC0A82E-EE5B-40E8-83CA-C5A0A60797D1}" destId="{8359AD94-5C4D-4FC4-855E-8017829222D8}" srcOrd="0" destOrd="0" presId="urn:microsoft.com/office/officeart/2005/8/layout/venn2"/>
    <dgm:cxn modelId="{4D010711-C43C-43CB-81C8-F0EAB2B08D8B}" type="presOf" srcId="{24536DDA-F163-44FC-83F1-0F07CBC89A13}" destId="{EA440D66-0805-40BC-A91E-C9732237AA52}" srcOrd="0" destOrd="0" presId="urn:microsoft.com/office/officeart/2005/8/layout/venn2"/>
    <dgm:cxn modelId="{C2853C2F-23F3-4823-81CD-3F040E1D8388}" type="presOf" srcId="{24536DDA-F163-44FC-83F1-0F07CBC89A13}" destId="{F64C4D4C-8E52-400F-9DF3-6CA83FA3475F}" srcOrd="1" destOrd="0" presId="urn:microsoft.com/office/officeart/2005/8/layout/venn2"/>
    <dgm:cxn modelId="{AF4612DF-0230-4E0C-AA29-3C22A601C538}" type="presOf" srcId="{2E44DA56-8E5C-4374-B002-61D118A35214}" destId="{410BD54D-B8BC-47CB-B47E-852DA8F43392}" srcOrd="0" destOrd="0" presId="urn:microsoft.com/office/officeart/2005/8/layout/venn2"/>
    <dgm:cxn modelId="{B0DEE914-64FC-4239-ABCB-3EB7C6DE1146}" type="presParOf" srcId="{8359AD94-5C4D-4FC4-855E-8017829222D8}" destId="{7F85E491-10BA-4473-AB9B-DB9A06F5C9D6}" srcOrd="0" destOrd="0" presId="urn:microsoft.com/office/officeart/2005/8/layout/venn2"/>
    <dgm:cxn modelId="{5A9967AC-EDE6-4972-97EE-FF87550B344A}" type="presParOf" srcId="{7F85E491-10BA-4473-AB9B-DB9A06F5C9D6}" destId="{EA440D66-0805-40BC-A91E-C9732237AA52}" srcOrd="0" destOrd="0" presId="urn:microsoft.com/office/officeart/2005/8/layout/venn2"/>
    <dgm:cxn modelId="{98EF221F-E9EA-4DCF-BF4E-368CB32003DB}" type="presParOf" srcId="{7F85E491-10BA-4473-AB9B-DB9A06F5C9D6}" destId="{F64C4D4C-8E52-400F-9DF3-6CA83FA3475F}" srcOrd="1" destOrd="0" presId="urn:microsoft.com/office/officeart/2005/8/layout/venn2"/>
    <dgm:cxn modelId="{62F01C4A-9B45-4E2F-8E17-3767ED2D9420}" type="presParOf" srcId="{8359AD94-5C4D-4FC4-855E-8017829222D8}" destId="{3015EEB3-7B73-446F-A315-76964B22CF50}" srcOrd="1" destOrd="0" presId="urn:microsoft.com/office/officeart/2005/8/layout/venn2"/>
    <dgm:cxn modelId="{76891E91-9852-424C-A221-732567D13BB5}" type="presParOf" srcId="{3015EEB3-7B73-446F-A315-76964B22CF50}" destId="{410BD54D-B8BC-47CB-B47E-852DA8F43392}" srcOrd="0" destOrd="0" presId="urn:microsoft.com/office/officeart/2005/8/layout/venn2"/>
    <dgm:cxn modelId="{DE06974E-0D1E-4637-8026-44812AC1BE91}" type="presParOf" srcId="{3015EEB3-7B73-446F-A315-76964B22CF50}" destId="{DC1824F9-7122-4E23-9B0C-3D64BC16C1C1}"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E98C4-9D09-46EB-97EC-E200D18784D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936E032-DFE6-4769-A142-3BA2F4C6F513}">
      <dgm:prSet phldrT="[Text]" custT="1"/>
      <dgm:spPr>
        <a:solidFill>
          <a:srgbClr val="92D050"/>
        </a:solidFill>
      </dgm:spPr>
      <dgm:t>
        <a:bodyPr/>
        <a:lstStyle/>
        <a:p>
          <a:r>
            <a:rPr lang="en-US" sz="3600" dirty="0" smtClean="0"/>
            <a:t>DWR Inspects</a:t>
          </a:r>
          <a:endParaRPr lang="en-US" sz="3600" dirty="0"/>
        </a:p>
      </dgm:t>
    </dgm:pt>
    <dgm:pt modelId="{79253B26-13BA-468F-8D27-C373A0D8DF3B}" type="parTrans" cxnId="{5BAE8B7B-FD9F-42FE-8EFD-40A203E15095}">
      <dgm:prSet/>
      <dgm:spPr/>
      <dgm:t>
        <a:bodyPr/>
        <a:lstStyle/>
        <a:p>
          <a:endParaRPr lang="en-US"/>
        </a:p>
      </dgm:t>
    </dgm:pt>
    <dgm:pt modelId="{5D01E461-1E46-49AF-A87C-2ECDE6F67366}" type="sibTrans" cxnId="{5BAE8B7B-FD9F-42FE-8EFD-40A203E15095}">
      <dgm:prSet/>
      <dgm:spPr/>
      <dgm:t>
        <a:bodyPr/>
        <a:lstStyle/>
        <a:p>
          <a:endParaRPr lang="en-US"/>
        </a:p>
      </dgm:t>
    </dgm:pt>
    <dgm:pt modelId="{CC3014A5-F0CC-42E4-8456-D5C11D8D1F0D}">
      <dgm:prSet phldrT="[Text]" custT="1"/>
      <dgm:spPr/>
      <dgm:t>
        <a:bodyPr/>
        <a:lstStyle/>
        <a:p>
          <a:r>
            <a:rPr lang="en-US" sz="3200" dirty="0" smtClean="0"/>
            <a:t>USACE Translates DWR data to USACE ratings</a:t>
          </a:r>
          <a:endParaRPr lang="en-US" sz="3200" dirty="0"/>
        </a:p>
      </dgm:t>
    </dgm:pt>
    <dgm:pt modelId="{79DCB27D-F09F-4F46-9918-73DEDB9F5AB0}" type="parTrans" cxnId="{52417B93-B74A-4F75-A528-F719A1E43ACA}">
      <dgm:prSet/>
      <dgm:spPr/>
      <dgm:t>
        <a:bodyPr/>
        <a:lstStyle/>
        <a:p>
          <a:endParaRPr lang="en-US"/>
        </a:p>
      </dgm:t>
    </dgm:pt>
    <dgm:pt modelId="{0AFF4722-8BF2-4699-A22B-A432CC510702}" type="sibTrans" cxnId="{52417B93-B74A-4F75-A528-F719A1E43ACA}">
      <dgm:prSet/>
      <dgm:spPr/>
      <dgm:t>
        <a:bodyPr/>
        <a:lstStyle/>
        <a:p>
          <a:endParaRPr lang="en-US"/>
        </a:p>
      </dgm:t>
    </dgm:pt>
    <dgm:pt modelId="{69A8C8FD-88DC-462D-8504-96FCE905EEAD}">
      <dgm:prSet phldrT="[Text]" custT="1"/>
      <dgm:spPr>
        <a:solidFill>
          <a:srgbClr val="FFC000"/>
        </a:solidFill>
      </dgm:spPr>
      <dgm:t>
        <a:bodyPr/>
        <a:lstStyle/>
        <a:p>
          <a:r>
            <a:rPr lang="en-US" sz="1600" dirty="0" smtClean="0">
              <a:solidFill>
                <a:schemeClr val="tx1"/>
              </a:solidFill>
            </a:rPr>
            <a:t>CVFPB informs LMAs of DWR Translated Data so they can:</a:t>
          </a:r>
        </a:p>
        <a:p>
          <a:r>
            <a:rPr lang="en-US" sz="1600" dirty="0" smtClean="0">
              <a:solidFill>
                <a:schemeClr val="tx1"/>
              </a:solidFill>
            </a:rPr>
            <a:t>- Prepare for USACE inspections</a:t>
          </a:r>
        </a:p>
        <a:p>
          <a:r>
            <a:rPr lang="en-US" sz="1600" dirty="0" smtClean="0">
              <a:solidFill>
                <a:schemeClr val="tx1"/>
              </a:solidFill>
            </a:rPr>
            <a:t>- Prioritize maintenance activities </a:t>
          </a:r>
          <a:endParaRPr lang="en-US" sz="1600" dirty="0">
            <a:solidFill>
              <a:schemeClr val="tx1"/>
            </a:solidFill>
          </a:endParaRPr>
        </a:p>
      </dgm:t>
    </dgm:pt>
    <dgm:pt modelId="{D2B3CE33-F397-4711-A9F1-B3C66C83D313}" type="parTrans" cxnId="{DE1D6E5A-60CC-43AA-A2B8-04EDC22ADD0F}">
      <dgm:prSet/>
      <dgm:spPr/>
      <dgm:t>
        <a:bodyPr/>
        <a:lstStyle/>
        <a:p>
          <a:endParaRPr lang="en-US"/>
        </a:p>
      </dgm:t>
    </dgm:pt>
    <dgm:pt modelId="{5BA97A04-C99F-4D47-817C-A3928F88157B}" type="sibTrans" cxnId="{DE1D6E5A-60CC-43AA-A2B8-04EDC22ADD0F}">
      <dgm:prSet/>
      <dgm:spPr/>
      <dgm:t>
        <a:bodyPr/>
        <a:lstStyle/>
        <a:p>
          <a:endParaRPr lang="en-US"/>
        </a:p>
      </dgm:t>
    </dgm:pt>
    <dgm:pt modelId="{58ADE108-E70E-40FC-B998-6F4DFD93911F}">
      <dgm:prSet custT="1"/>
      <dgm:spPr/>
      <dgm:t>
        <a:bodyPr/>
        <a:lstStyle/>
        <a:p>
          <a:r>
            <a:rPr lang="en-US" sz="1600" dirty="0" smtClean="0"/>
            <a:t>USACE pre-loads DWR data before inspecting segment</a:t>
          </a:r>
        </a:p>
        <a:p>
          <a:r>
            <a:rPr lang="en-US" sz="1600" dirty="0" smtClean="0"/>
            <a:t>USACE analyses DWR translated data (coordinating with CVFPB assigned staff??) to inform and improve USACE (and DWR??) inspections</a:t>
          </a:r>
          <a:endParaRPr lang="en-US" sz="1600" dirty="0"/>
        </a:p>
      </dgm:t>
    </dgm:pt>
    <dgm:pt modelId="{A885857A-CFB3-44CE-8690-42B1FF33E3CE}" type="parTrans" cxnId="{97BB796B-0891-43C8-9330-72E848D0A128}">
      <dgm:prSet/>
      <dgm:spPr/>
      <dgm:t>
        <a:bodyPr/>
        <a:lstStyle/>
        <a:p>
          <a:endParaRPr lang="en-US"/>
        </a:p>
      </dgm:t>
    </dgm:pt>
    <dgm:pt modelId="{0894A67A-2221-4AD6-836A-394C0BE68453}" type="sibTrans" cxnId="{97BB796B-0891-43C8-9330-72E848D0A128}">
      <dgm:prSet/>
      <dgm:spPr/>
      <dgm:t>
        <a:bodyPr/>
        <a:lstStyle/>
        <a:p>
          <a:endParaRPr lang="en-US"/>
        </a:p>
      </dgm:t>
    </dgm:pt>
    <dgm:pt modelId="{AF597542-30E4-4591-875E-4217C984884D}">
      <dgm:prSet custT="1"/>
      <dgm:spPr>
        <a:solidFill>
          <a:srgbClr val="FFC000"/>
        </a:solidFill>
      </dgm:spPr>
      <dgm:t>
        <a:bodyPr/>
        <a:lstStyle/>
        <a:p>
          <a:r>
            <a:rPr lang="it-IT" sz="2000" dirty="0" smtClean="0">
              <a:solidFill>
                <a:schemeClr val="tx1"/>
              </a:solidFill>
            </a:rPr>
            <a:t>CVFPB assigns someone to review these reports and provide feedback to USACE to improve the translation for the future (??)</a:t>
          </a:r>
          <a:endParaRPr lang="en-US" sz="2000" dirty="0">
            <a:solidFill>
              <a:schemeClr val="tx1"/>
            </a:solidFill>
          </a:endParaRPr>
        </a:p>
      </dgm:t>
    </dgm:pt>
    <dgm:pt modelId="{8A55ECAD-09DB-4B5F-B265-150D093B436E}" type="parTrans" cxnId="{49420C7A-EF78-4477-B620-36DA5B6E85D2}">
      <dgm:prSet/>
      <dgm:spPr/>
      <dgm:t>
        <a:bodyPr/>
        <a:lstStyle/>
        <a:p>
          <a:endParaRPr lang="en-US"/>
        </a:p>
      </dgm:t>
    </dgm:pt>
    <dgm:pt modelId="{12A07475-D8D6-49B7-8FC2-416F265E1D42}" type="sibTrans" cxnId="{49420C7A-EF78-4477-B620-36DA5B6E85D2}">
      <dgm:prSet/>
      <dgm:spPr/>
      <dgm:t>
        <a:bodyPr/>
        <a:lstStyle/>
        <a:p>
          <a:endParaRPr lang="en-US"/>
        </a:p>
      </dgm:t>
    </dgm:pt>
    <dgm:pt modelId="{21A7040F-59B0-4108-8998-41E8D208F690}" type="pres">
      <dgm:prSet presAssocID="{01AE98C4-9D09-46EB-97EC-E200D18784D7}" presName="outerComposite" presStyleCnt="0">
        <dgm:presLayoutVars>
          <dgm:chMax val="5"/>
          <dgm:dir/>
          <dgm:resizeHandles val="exact"/>
        </dgm:presLayoutVars>
      </dgm:prSet>
      <dgm:spPr/>
      <dgm:t>
        <a:bodyPr/>
        <a:lstStyle/>
        <a:p>
          <a:endParaRPr lang="en-US"/>
        </a:p>
      </dgm:t>
    </dgm:pt>
    <dgm:pt modelId="{7D72C407-7008-49C4-93C9-9249BD40420B}" type="pres">
      <dgm:prSet presAssocID="{01AE98C4-9D09-46EB-97EC-E200D18784D7}" presName="dummyMaxCanvas" presStyleCnt="0">
        <dgm:presLayoutVars/>
      </dgm:prSet>
      <dgm:spPr/>
    </dgm:pt>
    <dgm:pt modelId="{0B6E479D-97CB-49BC-A999-F3D4FFC70A6E}" type="pres">
      <dgm:prSet presAssocID="{01AE98C4-9D09-46EB-97EC-E200D18784D7}" presName="FiveNodes_1" presStyleLbl="node1" presStyleIdx="0" presStyleCnt="5">
        <dgm:presLayoutVars>
          <dgm:bulletEnabled val="1"/>
        </dgm:presLayoutVars>
      </dgm:prSet>
      <dgm:spPr/>
      <dgm:t>
        <a:bodyPr/>
        <a:lstStyle/>
        <a:p>
          <a:endParaRPr lang="en-US"/>
        </a:p>
      </dgm:t>
    </dgm:pt>
    <dgm:pt modelId="{13170F91-B4C3-447F-A5E8-A1EB7D268A5F}" type="pres">
      <dgm:prSet presAssocID="{01AE98C4-9D09-46EB-97EC-E200D18784D7}" presName="FiveNodes_2" presStyleLbl="node1" presStyleIdx="1" presStyleCnt="5" custLinFactNeighborX="-1455" custLinFactNeighborY="-1648">
        <dgm:presLayoutVars>
          <dgm:bulletEnabled val="1"/>
        </dgm:presLayoutVars>
      </dgm:prSet>
      <dgm:spPr/>
      <dgm:t>
        <a:bodyPr/>
        <a:lstStyle/>
        <a:p>
          <a:endParaRPr lang="en-US"/>
        </a:p>
      </dgm:t>
    </dgm:pt>
    <dgm:pt modelId="{E2024698-869E-43A5-B439-1063E1E1CD88}" type="pres">
      <dgm:prSet presAssocID="{01AE98C4-9D09-46EB-97EC-E200D18784D7}" presName="FiveNodes_3" presStyleLbl="node1" presStyleIdx="2" presStyleCnt="5">
        <dgm:presLayoutVars>
          <dgm:bulletEnabled val="1"/>
        </dgm:presLayoutVars>
      </dgm:prSet>
      <dgm:spPr/>
      <dgm:t>
        <a:bodyPr/>
        <a:lstStyle/>
        <a:p>
          <a:endParaRPr lang="en-US"/>
        </a:p>
      </dgm:t>
    </dgm:pt>
    <dgm:pt modelId="{026ED38F-A5FB-4557-8901-BC584AA8E7A3}" type="pres">
      <dgm:prSet presAssocID="{01AE98C4-9D09-46EB-97EC-E200D18784D7}" presName="FiveNodes_4" presStyleLbl="node1" presStyleIdx="3" presStyleCnt="5">
        <dgm:presLayoutVars>
          <dgm:bulletEnabled val="1"/>
        </dgm:presLayoutVars>
      </dgm:prSet>
      <dgm:spPr/>
      <dgm:t>
        <a:bodyPr/>
        <a:lstStyle/>
        <a:p>
          <a:endParaRPr lang="en-US"/>
        </a:p>
      </dgm:t>
    </dgm:pt>
    <dgm:pt modelId="{D8C44C90-89A7-40E8-82B4-4A6D2F5D46F0}" type="pres">
      <dgm:prSet presAssocID="{01AE98C4-9D09-46EB-97EC-E200D18784D7}" presName="FiveNodes_5" presStyleLbl="node1" presStyleIdx="4" presStyleCnt="5">
        <dgm:presLayoutVars>
          <dgm:bulletEnabled val="1"/>
        </dgm:presLayoutVars>
      </dgm:prSet>
      <dgm:spPr/>
      <dgm:t>
        <a:bodyPr/>
        <a:lstStyle/>
        <a:p>
          <a:endParaRPr lang="en-US"/>
        </a:p>
      </dgm:t>
    </dgm:pt>
    <dgm:pt modelId="{2AC2D143-1E80-45F2-BB26-3D75FF565634}" type="pres">
      <dgm:prSet presAssocID="{01AE98C4-9D09-46EB-97EC-E200D18784D7}" presName="FiveConn_1-2" presStyleLbl="fgAccFollowNode1" presStyleIdx="0" presStyleCnt="4">
        <dgm:presLayoutVars>
          <dgm:bulletEnabled val="1"/>
        </dgm:presLayoutVars>
      </dgm:prSet>
      <dgm:spPr/>
      <dgm:t>
        <a:bodyPr/>
        <a:lstStyle/>
        <a:p>
          <a:endParaRPr lang="en-US"/>
        </a:p>
      </dgm:t>
    </dgm:pt>
    <dgm:pt modelId="{DEC1B716-86F2-4A93-8AC0-E408988E3953}" type="pres">
      <dgm:prSet presAssocID="{01AE98C4-9D09-46EB-97EC-E200D18784D7}" presName="FiveConn_2-3" presStyleLbl="fgAccFollowNode1" presStyleIdx="1" presStyleCnt="4">
        <dgm:presLayoutVars>
          <dgm:bulletEnabled val="1"/>
        </dgm:presLayoutVars>
      </dgm:prSet>
      <dgm:spPr/>
      <dgm:t>
        <a:bodyPr/>
        <a:lstStyle/>
        <a:p>
          <a:endParaRPr lang="en-US"/>
        </a:p>
      </dgm:t>
    </dgm:pt>
    <dgm:pt modelId="{40DD0674-C126-4FB8-82A5-506BD41EA59E}" type="pres">
      <dgm:prSet presAssocID="{01AE98C4-9D09-46EB-97EC-E200D18784D7}" presName="FiveConn_3-4" presStyleLbl="fgAccFollowNode1" presStyleIdx="2" presStyleCnt="4">
        <dgm:presLayoutVars>
          <dgm:bulletEnabled val="1"/>
        </dgm:presLayoutVars>
      </dgm:prSet>
      <dgm:spPr/>
      <dgm:t>
        <a:bodyPr/>
        <a:lstStyle/>
        <a:p>
          <a:endParaRPr lang="en-US"/>
        </a:p>
      </dgm:t>
    </dgm:pt>
    <dgm:pt modelId="{A918486E-BBED-47CE-B84C-6FE21F00AF54}" type="pres">
      <dgm:prSet presAssocID="{01AE98C4-9D09-46EB-97EC-E200D18784D7}" presName="FiveConn_4-5" presStyleLbl="fgAccFollowNode1" presStyleIdx="3" presStyleCnt="4">
        <dgm:presLayoutVars>
          <dgm:bulletEnabled val="1"/>
        </dgm:presLayoutVars>
      </dgm:prSet>
      <dgm:spPr/>
      <dgm:t>
        <a:bodyPr/>
        <a:lstStyle/>
        <a:p>
          <a:endParaRPr lang="en-US"/>
        </a:p>
      </dgm:t>
    </dgm:pt>
    <dgm:pt modelId="{74FD304E-AC63-4D5B-8418-F18C30F23124}" type="pres">
      <dgm:prSet presAssocID="{01AE98C4-9D09-46EB-97EC-E200D18784D7}" presName="FiveNodes_1_text" presStyleLbl="node1" presStyleIdx="4" presStyleCnt="5">
        <dgm:presLayoutVars>
          <dgm:bulletEnabled val="1"/>
        </dgm:presLayoutVars>
      </dgm:prSet>
      <dgm:spPr/>
      <dgm:t>
        <a:bodyPr/>
        <a:lstStyle/>
        <a:p>
          <a:endParaRPr lang="en-US"/>
        </a:p>
      </dgm:t>
    </dgm:pt>
    <dgm:pt modelId="{287008E2-9569-4008-9574-C1D0634071C8}" type="pres">
      <dgm:prSet presAssocID="{01AE98C4-9D09-46EB-97EC-E200D18784D7}" presName="FiveNodes_2_text" presStyleLbl="node1" presStyleIdx="4" presStyleCnt="5">
        <dgm:presLayoutVars>
          <dgm:bulletEnabled val="1"/>
        </dgm:presLayoutVars>
      </dgm:prSet>
      <dgm:spPr/>
      <dgm:t>
        <a:bodyPr/>
        <a:lstStyle/>
        <a:p>
          <a:endParaRPr lang="en-US"/>
        </a:p>
      </dgm:t>
    </dgm:pt>
    <dgm:pt modelId="{4AE9BF62-7C2C-4616-8BF1-22B47AC2639C}" type="pres">
      <dgm:prSet presAssocID="{01AE98C4-9D09-46EB-97EC-E200D18784D7}" presName="FiveNodes_3_text" presStyleLbl="node1" presStyleIdx="4" presStyleCnt="5">
        <dgm:presLayoutVars>
          <dgm:bulletEnabled val="1"/>
        </dgm:presLayoutVars>
      </dgm:prSet>
      <dgm:spPr/>
      <dgm:t>
        <a:bodyPr/>
        <a:lstStyle/>
        <a:p>
          <a:endParaRPr lang="en-US"/>
        </a:p>
      </dgm:t>
    </dgm:pt>
    <dgm:pt modelId="{9C3218FE-5A14-4244-BAE2-850699E8B1D9}" type="pres">
      <dgm:prSet presAssocID="{01AE98C4-9D09-46EB-97EC-E200D18784D7}" presName="FiveNodes_4_text" presStyleLbl="node1" presStyleIdx="4" presStyleCnt="5">
        <dgm:presLayoutVars>
          <dgm:bulletEnabled val="1"/>
        </dgm:presLayoutVars>
      </dgm:prSet>
      <dgm:spPr/>
      <dgm:t>
        <a:bodyPr/>
        <a:lstStyle/>
        <a:p>
          <a:endParaRPr lang="en-US"/>
        </a:p>
      </dgm:t>
    </dgm:pt>
    <dgm:pt modelId="{CA423616-E7F0-4AB6-A779-679501CABE56}" type="pres">
      <dgm:prSet presAssocID="{01AE98C4-9D09-46EB-97EC-E200D18784D7}" presName="FiveNodes_5_text" presStyleLbl="node1" presStyleIdx="4" presStyleCnt="5">
        <dgm:presLayoutVars>
          <dgm:bulletEnabled val="1"/>
        </dgm:presLayoutVars>
      </dgm:prSet>
      <dgm:spPr/>
      <dgm:t>
        <a:bodyPr/>
        <a:lstStyle/>
        <a:p>
          <a:endParaRPr lang="en-US"/>
        </a:p>
      </dgm:t>
    </dgm:pt>
  </dgm:ptLst>
  <dgm:cxnLst>
    <dgm:cxn modelId="{6FA5ED12-9855-49C9-BC8A-8A05F2871530}" type="presOf" srcId="{0AFF4722-8BF2-4699-A22B-A432CC510702}" destId="{DEC1B716-86F2-4A93-8AC0-E408988E3953}" srcOrd="0" destOrd="0" presId="urn:microsoft.com/office/officeart/2005/8/layout/vProcess5"/>
    <dgm:cxn modelId="{FBDE4122-7B24-490F-ACDF-96CAB744EE69}" type="presOf" srcId="{12A07475-D8D6-49B7-8FC2-416F265E1D42}" destId="{40DD0674-C126-4FB8-82A5-506BD41EA59E}" srcOrd="0" destOrd="0" presId="urn:microsoft.com/office/officeart/2005/8/layout/vProcess5"/>
    <dgm:cxn modelId="{52417B93-B74A-4F75-A528-F719A1E43ACA}" srcId="{01AE98C4-9D09-46EB-97EC-E200D18784D7}" destId="{CC3014A5-F0CC-42E4-8456-D5C11D8D1F0D}" srcOrd="1" destOrd="0" parTransId="{79DCB27D-F09F-4F46-9918-73DEDB9F5AB0}" sibTransId="{0AFF4722-8BF2-4699-A22B-A432CC510702}"/>
    <dgm:cxn modelId="{97BB796B-0891-43C8-9330-72E848D0A128}" srcId="{01AE98C4-9D09-46EB-97EC-E200D18784D7}" destId="{58ADE108-E70E-40FC-B998-6F4DFD93911F}" srcOrd="3" destOrd="0" parTransId="{A885857A-CFB3-44CE-8690-42B1FF33E3CE}" sibTransId="{0894A67A-2221-4AD6-836A-394C0BE68453}"/>
    <dgm:cxn modelId="{52D7827F-469D-403C-9FD6-C9F6F1786C47}" type="presOf" srcId="{CC3014A5-F0CC-42E4-8456-D5C11D8D1F0D}" destId="{287008E2-9569-4008-9574-C1D0634071C8}" srcOrd="1" destOrd="0" presId="urn:microsoft.com/office/officeart/2005/8/layout/vProcess5"/>
    <dgm:cxn modelId="{1DA3782C-9246-4001-ABF5-0071A94C98E0}" type="presOf" srcId="{69A8C8FD-88DC-462D-8504-96FCE905EEAD}" destId="{D8C44C90-89A7-40E8-82B4-4A6D2F5D46F0}" srcOrd="0" destOrd="0" presId="urn:microsoft.com/office/officeart/2005/8/layout/vProcess5"/>
    <dgm:cxn modelId="{0BE32ACF-28D1-4018-B8AC-B0FBEC78B367}" type="presOf" srcId="{0894A67A-2221-4AD6-836A-394C0BE68453}" destId="{A918486E-BBED-47CE-B84C-6FE21F00AF54}" srcOrd="0" destOrd="0" presId="urn:microsoft.com/office/officeart/2005/8/layout/vProcess5"/>
    <dgm:cxn modelId="{F0DC13B4-7A63-4662-9A3E-5F1227D0DB65}" type="presOf" srcId="{6936E032-DFE6-4769-A142-3BA2F4C6F513}" destId="{0B6E479D-97CB-49BC-A999-F3D4FFC70A6E}" srcOrd="0" destOrd="0" presId="urn:microsoft.com/office/officeart/2005/8/layout/vProcess5"/>
    <dgm:cxn modelId="{49420C7A-EF78-4477-B620-36DA5B6E85D2}" srcId="{01AE98C4-9D09-46EB-97EC-E200D18784D7}" destId="{AF597542-30E4-4591-875E-4217C984884D}" srcOrd="2" destOrd="0" parTransId="{8A55ECAD-09DB-4B5F-B265-150D093B436E}" sibTransId="{12A07475-D8D6-49B7-8FC2-416F265E1D42}"/>
    <dgm:cxn modelId="{B44E3929-1A2D-4FB6-A5D9-4EA74A7AC414}" type="presOf" srcId="{AF597542-30E4-4591-875E-4217C984884D}" destId="{4AE9BF62-7C2C-4616-8BF1-22B47AC2639C}" srcOrd="1" destOrd="0" presId="urn:microsoft.com/office/officeart/2005/8/layout/vProcess5"/>
    <dgm:cxn modelId="{DE1D6E5A-60CC-43AA-A2B8-04EDC22ADD0F}" srcId="{01AE98C4-9D09-46EB-97EC-E200D18784D7}" destId="{69A8C8FD-88DC-462D-8504-96FCE905EEAD}" srcOrd="4" destOrd="0" parTransId="{D2B3CE33-F397-4711-A9F1-B3C66C83D313}" sibTransId="{5BA97A04-C99F-4D47-817C-A3928F88157B}"/>
    <dgm:cxn modelId="{8C0EC04A-739C-4A95-BE4A-F401B4648015}" type="presOf" srcId="{6936E032-DFE6-4769-A142-3BA2F4C6F513}" destId="{74FD304E-AC63-4D5B-8418-F18C30F23124}" srcOrd="1" destOrd="0" presId="urn:microsoft.com/office/officeart/2005/8/layout/vProcess5"/>
    <dgm:cxn modelId="{DDFBB9F0-0AAD-44AE-8553-FC5A853088C6}" type="presOf" srcId="{5D01E461-1E46-49AF-A87C-2ECDE6F67366}" destId="{2AC2D143-1E80-45F2-BB26-3D75FF565634}" srcOrd="0" destOrd="0" presId="urn:microsoft.com/office/officeart/2005/8/layout/vProcess5"/>
    <dgm:cxn modelId="{C27E3D69-E269-4467-A961-AB3F8132F8B1}" type="presOf" srcId="{69A8C8FD-88DC-462D-8504-96FCE905EEAD}" destId="{CA423616-E7F0-4AB6-A779-679501CABE56}" srcOrd="1" destOrd="0" presId="urn:microsoft.com/office/officeart/2005/8/layout/vProcess5"/>
    <dgm:cxn modelId="{F5C63393-22DD-4902-9D29-685825C2C48C}" type="presOf" srcId="{58ADE108-E70E-40FC-B998-6F4DFD93911F}" destId="{026ED38F-A5FB-4557-8901-BC584AA8E7A3}" srcOrd="0" destOrd="0" presId="urn:microsoft.com/office/officeart/2005/8/layout/vProcess5"/>
    <dgm:cxn modelId="{5BAE8B7B-FD9F-42FE-8EFD-40A203E15095}" srcId="{01AE98C4-9D09-46EB-97EC-E200D18784D7}" destId="{6936E032-DFE6-4769-A142-3BA2F4C6F513}" srcOrd="0" destOrd="0" parTransId="{79253B26-13BA-468F-8D27-C373A0D8DF3B}" sibTransId="{5D01E461-1E46-49AF-A87C-2ECDE6F67366}"/>
    <dgm:cxn modelId="{74107434-EA15-440E-A23D-FD4B9C5EC6EC}" type="presOf" srcId="{01AE98C4-9D09-46EB-97EC-E200D18784D7}" destId="{21A7040F-59B0-4108-8998-41E8D208F690}" srcOrd="0" destOrd="0" presId="urn:microsoft.com/office/officeart/2005/8/layout/vProcess5"/>
    <dgm:cxn modelId="{CBBF6932-A3FE-42A9-A576-06B1347FA4D4}" type="presOf" srcId="{AF597542-30E4-4591-875E-4217C984884D}" destId="{E2024698-869E-43A5-B439-1063E1E1CD88}" srcOrd="0" destOrd="0" presId="urn:microsoft.com/office/officeart/2005/8/layout/vProcess5"/>
    <dgm:cxn modelId="{CA999303-235D-42AF-A2AF-DD8389CA7464}" type="presOf" srcId="{CC3014A5-F0CC-42E4-8456-D5C11D8D1F0D}" destId="{13170F91-B4C3-447F-A5E8-A1EB7D268A5F}" srcOrd="0" destOrd="0" presId="urn:microsoft.com/office/officeart/2005/8/layout/vProcess5"/>
    <dgm:cxn modelId="{43CAA3B3-536B-48F2-98BC-FB0EB30CEBAD}" type="presOf" srcId="{58ADE108-E70E-40FC-B998-6F4DFD93911F}" destId="{9C3218FE-5A14-4244-BAE2-850699E8B1D9}" srcOrd="1" destOrd="0" presId="urn:microsoft.com/office/officeart/2005/8/layout/vProcess5"/>
    <dgm:cxn modelId="{AB1CF72A-3C3F-49CA-9DBF-57843D360710}" type="presParOf" srcId="{21A7040F-59B0-4108-8998-41E8D208F690}" destId="{7D72C407-7008-49C4-93C9-9249BD40420B}" srcOrd="0" destOrd="0" presId="urn:microsoft.com/office/officeart/2005/8/layout/vProcess5"/>
    <dgm:cxn modelId="{80FCDAC5-6C92-4169-86EB-87AEEDE6E9C2}" type="presParOf" srcId="{21A7040F-59B0-4108-8998-41E8D208F690}" destId="{0B6E479D-97CB-49BC-A999-F3D4FFC70A6E}" srcOrd="1" destOrd="0" presId="urn:microsoft.com/office/officeart/2005/8/layout/vProcess5"/>
    <dgm:cxn modelId="{687ED024-10EA-49C6-8806-69DD1396207F}" type="presParOf" srcId="{21A7040F-59B0-4108-8998-41E8D208F690}" destId="{13170F91-B4C3-447F-A5E8-A1EB7D268A5F}" srcOrd="2" destOrd="0" presId="urn:microsoft.com/office/officeart/2005/8/layout/vProcess5"/>
    <dgm:cxn modelId="{1EB2D627-6D07-4888-8E2B-DCADB580AF4A}" type="presParOf" srcId="{21A7040F-59B0-4108-8998-41E8D208F690}" destId="{E2024698-869E-43A5-B439-1063E1E1CD88}" srcOrd="3" destOrd="0" presId="urn:microsoft.com/office/officeart/2005/8/layout/vProcess5"/>
    <dgm:cxn modelId="{25C01B9F-A4B5-4BD9-BBBB-86FD0FF901E7}" type="presParOf" srcId="{21A7040F-59B0-4108-8998-41E8D208F690}" destId="{026ED38F-A5FB-4557-8901-BC584AA8E7A3}" srcOrd="4" destOrd="0" presId="urn:microsoft.com/office/officeart/2005/8/layout/vProcess5"/>
    <dgm:cxn modelId="{A25EC5A0-8F5A-4E0C-8D59-9CEA188837A7}" type="presParOf" srcId="{21A7040F-59B0-4108-8998-41E8D208F690}" destId="{D8C44C90-89A7-40E8-82B4-4A6D2F5D46F0}" srcOrd="5" destOrd="0" presId="urn:microsoft.com/office/officeart/2005/8/layout/vProcess5"/>
    <dgm:cxn modelId="{6DEE4ABE-698C-4914-A3DF-B42C469D623C}" type="presParOf" srcId="{21A7040F-59B0-4108-8998-41E8D208F690}" destId="{2AC2D143-1E80-45F2-BB26-3D75FF565634}" srcOrd="6" destOrd="0" presId="urn:microsoft.com/office/officeart/2005/8/layout/vProcess5"/>
    <dgm:cxn modelId="{912B4480-B67E-4451-B28A-761C76431C24}" type="presParOf" srcId="{21A7040F-59B0-4108-8998-41E8D208F690}" destId="{DEC1B716-86F2-4A93-8AC0-E408988E3953}" srcOrd="7" destOrd="0" presId="urn:microsoft.com/office/officeart/2005/8/layout/vProcess5"/>
    <dgm:cxn modelId="{C3119C1E-73D2-449D-95C6-0F3D2C53A77D}" type="presParOf" srcId="{21A7040F-59B0-4108-8998-41E8D208F690}" destId="{40DD0674-C126-4FB8-82A5-506BD41EA59E}" srcOrd="8" destOrd="0" presId="urn:microsoft.com/office/officeart/2005/8/layout/vProcess5"/>
    <dgm:cxn modelId="{3E3862F7-06CE-4589-B660-9A13F55A3478}" type="presParOf" srcId="{21A7040F-59B0-4108-8998-41E8D208F690}" destId="{A918486E-BBED-47CE-B84C-6FE21F00AF54}" srcOrd="9" destOrd="0" presId="urn:microsoft.com/office/officeart/2005/8/layout/vProcess5"/>
    <dgm:cxn modelId="{BB5D0EFA-7C06-481F-A0D1-B376A28A5E3A}" type="presParOf" srcId="{21A7040F-59B0-4108-8998-41E8D208F690}" destId="{74FD304E-AC63-4D5B-8418-F18C30F23124}" srcOrd="10" destOrd="0" presId="urn:microsoft.com/office/officeart/2005/8/layout/vProcess5"/>
    <dgm:cxn modelId="{71F08F86-7B32-45DB-BD85-011DC732FE25}" type="presParOf" srcId="{21A7040F-59B0-4108-8998-41E8D208F690}" destId="{287008E2-9569-4008-9574-C1D0634071C8}" srcOrd="11" destOrd="0" presId="urn:microsoft.com/office/officeart/2005/8/layout/vProcess5"/>
    <dgm:cxn modelId="{70A3F934-2B12-4B77-9DD1-FC48916B0409}" type="presParOf" srcId="{21A7040F-59B0-4108-8998-41E8D208F690}" destId="{4AE9BF62-7C2C-4616-8BF1-22B47AC2639C}" srcOrd="12" destOrd="0" presId="urn:microsoft.com/office/officeart/2005/8/layout/vProcess5"/>
    <dgm:cxn modelId="{544618B0-A6BD-48E4-8CE9-BA8A2B67441F}" type="presParOf" srcId="{21A7040F-59B0-4108-8998-41E8D208F690}" destId="{9C3218FE-5A14-4244-BAE2-850699E8B1D9}" srcOrd="13" destOrd="0" presId="urn:microsoft.com/office/officeart/2005/8/layout/vProcess5"/>
    <dgm:cxn modelId="{30CEE871-D6DB-442F-8118-7882DFB86CB0}" type="presParOf" srcId="{21A7040F-59B0-4108-8998-41E8D208F690}" destId="{CA423616-E7F0-4AB6-A779-679501CABE56}"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440D66-0805-40BC-A91E-C9732237AA52}">
      <dsp:nvSpPr>
        <dsp:cNvPr id="0" name=""/>
        <dsp:cNvSpPr/>
      </dsp:nvSpPr>
      <dsp:spPr>
        <a:xfrm>
          <a:off x="152409" y="-153478"/>
          <a:ext cx="4525963" cy="45259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800" kern="1200" dirty="0" smtClean="0"/>
        </a:p>
      </dsp:txBody>
      <dsp:txXfrm>
        <a:off x="1227326" y="185968"/>
        <a:ext cx="2376130" cy="769413"/>
      </dsp:txXfrm>
    </dsp:sp>
    <dsp:sp modelId="{410BD54D-B8BC-47CB-B47E-852DA8F43392}">
      <dsp:nvSpPr>
        <dsp:cNvPr id="0" name=""/>
        <dsp:cNvSpPr/>
      </dsp:nvSpPr>
      <dsp:spPr>
        <a:xfrm>
          <a:off x="1143007" y="53839"/>
          <a:ext cx="4156531" cy="4313254"/>
        </a:xfrm>
        <a:prstGeom prst="ellipse">
          <a:avLst/>
        </a:prstGeom>
        <a:solidFill>
          <a:srgbClr val="92D050">
            <a:alpha val="5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endParaRPr lang="en-US" sz="6300" kern="1200" dirty="0"/>
        </a:p>
      </dsp:txBody>
      <dsp:txXfrm>
        <a:off x="1751717" y="1132152"/>
        <a:ext cx="2939111" cy="21566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6E479D-97CB-49BC-A999-F3D4FFC70A6E}">
      <dsp:nvSpPr>
        <dsp:cNvPr id="0" name=""/>
        <dsp:cNvSpPr/>
      </dsp:nvSpPr>
      <dsp:spPr>
        <a:xfrm>
          <a:off x="0" y="0"/>
          <a:ext cx="6336792" cy="100126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DWR Inspects</a:t>
          </a:r>
          <a:endParaRPr lang="en-US" sz="3600" kern="1200" dirty="0"/>
        </a:p>
      </dsp:txBody>
      <dsp:txXfrm>
        <a:off x="0" y="0"/>
        <a:ext cx="5197849" cy="1001268"/>
      </dsp:txXfrm>
    </dsp:sp>
    <dsp:sp modelId="{13170F91-B4C3-447F-A5E8-A1EB7D268A5F}">
      <dsp:nvSpPr>
        <dsp:cNvPr id="0" name=""/>
        <dsp:cNvSpPr/>
      </dsp:nvSpPr>
      <dsp:spPr>
        <a:xfrm>
          <a:off x="381001" y="1123832"/>
          <a:ext cx="6336792" cy="1001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USACE Translates DWR data to USACE ratings</a:t>
          </a:r>
          <a:endParaRPr lang="en-US" sz="3200" kern="1200" dirty="0"/>
        </a:p>
      </dsp:txBody>
      <dsp:txXfrm>
        <a:off x="381001" y="1123832"/>
        <a:ext cx="5212765" cy="1001268"/>
      </dsp:txXfrm>
    </dsp:sp>
    <dsp:sp modelId="{E2024698-869E-43A5-B439-1063E1E1CD88}">
      <dsp:nvSpPr>
        <dsp:cNvPr id="0" name=""/>
        <dsp:cNvSpPr/>
      </dsp:nvSpPr>
      <dsp:spPr>
        <a:xfrm>
          <a:off x="946404" y="2280666"/>
          <a:ext cx="6336792" cy="100126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kern="1200" dirty="0" smtClean="0">
              <a:solidFill>
                <a:schemeClr val="tx1"/>
              </a:solidFill>
            </a:rPr>
            <a:t>CVFPB assigns someone to review these reports and provide feedback to USACE to improve the translation for the future (??)</a:t>
          </a:r>
          <a:endParaRPr lang="en-US" sz="2000" kern="1200" dirty="0">
            <a:solidFill>
              <a:schemeClr val="tx1"/>
            </a:solidFill>
          </a:endParaRPr>
        </a:p>
      </dsp:txBody>
      <dsp:txXfrm>
        <a:off x="946404" y="2280666"/>
        <a:ext cx="5212765" cy="1001268"/>
      </dsp:txXfrm>
    </dsp:sp>
    <dsp:sp modelId="{026ED38F-A5FB-4557-8901-BC584AA8E7A3}">
      <dsp:nvSpPr>
        <dsp:cNvPr id="0" name=""/>
        <dsp:cNvSpPr/>
      </dsp:nvSpPr>
      <dsp:spPr>
        <a:xfrm>
          <a:off x="1419605" y="3420999"/>
          <a:ext cx="6336792" cy="1001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USACE pre-loads DWR data before inspecting segment</a:t>
          </a:r>
        </a:p>
        <a:p>
          <a:pPr lvl="0" algn="l" defTabSz="711200">
            <a:lnSpc>
              <a:spcPct val="90000"/>
            </a:lnSpc>
            <a:spcBef>
              <a:spcPct val="0"/>
            </a:spcBef>
            <a:spcAft>
              <a:spcPct val="35000"/>
            </a:spcAft>
          </a:pPr>
          <a:r>
            <a:rPr lang="en-US" sz="1600" kern="1200" dirty="0" smtClean="0"/>
            <a:t>USACE analyses DWR translated data (coordinating with CVFPB assigned staff??) to inform and improve USACE (and DWR??) inspections</a:t>
          </a:r>
          <a:endParaRPr lang="en-US" sz="1600" kern="1200" dirty="0"/>
        </a:p>
      </dsp:txBody>
      <dsp:txXfrm>
        <a:off x="1419605" y="3420999"/>
        <a:ext cx="5212765" cy="1001268"/>
      </dsp:txXfrm>
    </dsp:sp>
    <dsp:sp modelId="{D8C44C90-89A7-40E8-82B4-4A6D2F5D46F0}">
      <dsp:nvSpPr>
        <dsp:cNvPr id="0" name=""/>
        <dsp:cNvSpPr/>
      </dsp:nvSpPr>
      <dsp:spPr>
        <a:xfrm>
          <a:off x="1892808" y="4561332"/>
          <a:ext cx="6336792" cy="100126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CVFPB informs LMAs of DWR Translated Data so they can:</a:t>
          </a:r>
        </a:p>
        <a:p>
          <a:pPr lvl="0" algn="l" defTabSz="711200">
            <a:lnSpc>
              <a:spcPct val="90000"/>
            </a:lnSpc>
            <a:spcBef>
              <a:spcPct val="0"/>
            </a:spcBef>
            <a:spcAft>
              <a:spcPct val="35000"/>
            </a:spcAft>
          </a:pPr>
          <a:r>
            <a:rPr lang="en-US" sz="1600" kern="1200" dirty="0" smtClean="0">
              <a:solidFill>
                <a:schemeClr val="tx1"/>
              </a:solidFill>
            </a:rPr>
            <a:t>- Prepare for USACE inspections</a:t>
          </a:r>
        </a:p>
        <a:p>
          <a:pPr lvl="0" algn="l" defTabSz="711200">
            <a:lnSpc>
              <a:spcPct val="90000"/>
            </a:lnSpc>
            <a:spcBef>
              <a:spcPct val="0"/>
            </a:spcBef>
            <a:spcAft>
              <a:spcPct val="35000"/>
            </a:spcAft>
          </a:pPr>
          <a:r>
            <a:rPr lang="en-US" sz="1600" kern="1200" dirty="0" smtClean="0">
              <a:solidFill>
                <a:schemeClr val="tx1"/>
              </a:solidFill>
            </a:rPr>
            <a:t>- Prioritize maintenance activities </a:t>
          </a:r>
          <a:endParaRPr lang="en-US" sz="1600" kern="1200" dirty="0">
            <a:solidFill>
              <a:schemeClr val="tx1"/>
            </a:solidFill>
          </a:endParaRPr>
        </a:p>
      </dsp:txBody>
      <dsp:txXfrm>
        <a:off x="1892808" y="4561332"/>
        <a:ext cx="5212765" cy="1001268"/>
      </dsp:txXfrm>
    </dsp:sp>
    <dsp:sp modelId="{2AC2D143-1E80-45F2-BB26-3D75FF565634}">
      <dsp:nvSpPr>
        <dsp:cNvPr id="0" name=""/>
        <dsp:cNvSpPr/>
      </dsp:nvSpPr>
      <dsp:spPr>
        <a:xfrm>
          <a:off x="5685967" y="731481"/>
          <a:ext cx="650824" cy="65082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685967" y="731481"/>
        <a:ext cx="650824" cy="650824"/>
      </dsp:txXfrm>
    </dsp:sp>
    <dsp:sp modelId="{DEC1B716-86F2-4A93-8AC0-E408988E3953}">
      <dsp:nvSpPr>
        <dsp:cNvPr id="0" name=""/>
        <dsp:cNvSpPr/>
      </dsp:nvSpPr>
      <dsp:spPr>
        <a:xfrm>
          <a:off x="6159169" y="1871814"/>
          <a:ext cx="650824" cy="65082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159169" y="1871814"/>
        <a:ext cx="650824" cy="650824"/>
      </dsp:txXfrm>
    </dsp:sp>
    <dsp:sp modelId="{40DD0674-C126-4FB8-82A5-506BD41EA59E}">
      <dsp:nvSpPr>
        <dsp:cNvPr id="0" name=""/>
        <dsp:cNvSpPr/>
      </dsp:nvSpPr>
      <dsp:spPr>
        <a:xfrm>
          <a:off x="6632371" y="2995460"/>
          <a:ext cx="650824" cy="65082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632371" y="2995460"/>
        <a:ext cx="650824" cy="650824"/>
      </dsp:txXfrm>
    </dsp:sp>
    <dsp:sp modelId="{A918486E-BBED-47CE-B84C-6FE21F00AF54}">
      <dsp:nvSpPr>
        <dsp:cNvPr id="0" name=""/>
        <dsp:cNvSpPr/>
      </dsp:nvSpPr>
      <dsp:spPr>
        <a:xfrm>
          <a:off x="7105573" y="4146918"/>
          <a:ext cx="650824" cy="65082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105573" y="4146918"/>
        <a:ext cx="650824" cy="65082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384" tIns="46192" rIns="92384" bIns="4619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384" tIns="46192" rIns="92384" bIns="46192" rtlCol="0"/>
          <a:lstStyle>
            <a:lvl1pPr algn="r">
              <a:defRPr sz="1200"/>
            </a:lvl1pPr>
          </a:lstStyle>
          <a:p>
            <a:fld id="{15DB5F93-4B46-4D3C-B2ED-2371F84642E9}" type="datetimeFigureOut">
              <a:rPr lang="en-US" smtClean="0"/>
              <a:pPr/>
              <a:t>7/11/2013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384" tIns="46192" rIns="92384" bIns="4619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384" tIns="46192" rIns="92384" bIns="46192" rtlCol="0" anchor="b"/>
          <a:lstStyle>
            <a:lvl1pPr algn="r">
              <a:defRPr sz="1200"/>
            </a:lvl1pPr>
          </a:lstStyle>
          <a:p>
            <a:fld id="{A0797C04-3229-4615-B7A6-FAE9F25D659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384" tIns="46192" rIns="92384" bIns="46192"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384" tIns="46192" rIns="92384" bIns="46192" rtlCol="0"/>
          <a:lstStyle>
            <a:lvl1pPr algn="r">
              <a:defRPr sz="1200"/>
            </a:lvl1pPr>
          </a:lstStyle>
          <a:p>
            <a:fld id="{8D7CA161-6795-4F7F-BBB2-3F8B3094AB9E}" type="datetimeFigureOut">
              <a:rPr lang="en-US" smtClean="0"/>
              <a:pPr/>
              <a:t>7/11/2013</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384" tIns="46192" rIns="92384" bIns="46192"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384" tIns="46192" rIns="92384" bIns="461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384" tIns="46192" rIns="92384" bIns="4619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384" tIns="46192" rIns="92384" bIns="46192" rtlCol="0" anchor="b"/>
          <a:lstStyle>
            <a:lvl1pPr algn="r">
              <a:defRPr sz="1200"/>
            </a:lvl1pPr>
          </a:lstStyle>
          <a:p>
            <a:fld id="{3A7F100E-3790-448A-AB52-8EF7191D65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AFAEEC-4566-4D36-9B84-0EA025F7FA0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shall be the duty of, and the governing bodies of all state agencies,</a:t>
            </a:r>
            <a:r>
              <a:rPr lang="en-US" baseline="0" dirty="0" smtClean="0"/>
              <a:t> enumerated in Section 3 hereof, shall, on or before June 1</a:t>
            </a:r>
            <a:r>
              <a:rPr lang="en-US" baseline="30000" dirty="0" smtClean="0"/>
              <a:t>st</a:t>
            </a:r>
            <a:r>
              <a:rPr lang="en-US" baseline="0" dirty="0" smtClean="0"/>
              <a:t> of each year after the effective date hereof, cause a report or reports on the condition of the Sacramento River Flood Control Project works within the jurisdiction of each respective agency prepared and submitted by a competent civil engineer, registered in accordance with law.  Such report of reports shall contain a detailed statement of the conditions of said flood control works, the maintenance and operation thereof, and the work necessary to properly maintain and operate said works for the succeeding year with an estimate of the cost thereof and such other recommendations as may seem proper to insure the safety of said project works…”</a:t>
            </a:r>
            <a:endParaRPr lang="en-US" dirty="0"/>
          </a:p>
        </p:txBody>
      </p:sp>
      <p:sp>
        <p:nvSpPr>
          <p:cNvPr id="4" name="Slide Number Placeholder 3"/>
          <p:cNvSpPr>
            <a:spLocks noGrp="1"/>
          </p:cNvSpPr>
          <p:nvPr>
            <p:ph type="sldNum" sz="quarter" idx="10"/>
          </p:nvPr>
        </p:nvSpPr>
        <p:spPr/>
        <p:txBody>
          <a:bodyPr/>
          <a:lstStyle/>
          <a:p>
            <a:fld id="{E4F99F78-753A-4974-984D-78C95D2E7497}"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7F100E-3790-448A-AB52-8EF7191D6573}"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D9A57-AD3C-43FD-A3DC-F78574C30CC7}"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D9A57-AD3C-43FD-A3DC-F78574C30CC7}"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D9A57-AD3C-43FD-A3DC-F78574C30CC7}"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D9A57-AD3C-43FD-A3DC-F78574C30CC7}"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D9A57-AD3C-43FD-A3DC-F78574C30CC7}"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D9A57-AD3C-43FD-A3DC-F78574C30CC7}" type="datetimeFigureOut">
              <a:rPr lang="en-US" smtClean="0"/>
              <a:pPr/>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D9A57-AD3C-43FD-A3DC-F78574C30CC7}" type="datetimeFigureOut">
              <a:rPr lang="en-US" smtClean="0"/>
              <a:pPr/>
              <a:t>7/11/2013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D9A57-AD3C-43FD-A3DC-F78574C30CC7}" type="datetimeFigureOut">
              <a:rPr lang="en-US" smtClean="0"/>
              <a:pPr/>
              <a:t>7/11/2013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D9A57-AD3C-43FD-A3DC-F78574C30CC7}" type="datetimeFigureOut">
              <a:rPr lang="en-US" smtClean="0"/>
              <a:pPr/>
              <a:t>7/11/2013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D9A57-AD3C-43FD-A3DC-F78574C30CC7}" type="datetimeFigureOut">
              <a:rPr lang="en-US" smtClean="0"/>
              <a:pPr/>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D9A57-AD3C-43FD-A3DC-F78574C30CC7}" type="datetimeFigureOut">
              <a:rPr lang="en-US" smtClean="0"/>
              <a:pPr/>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5B780-005F-4349-8B03-D9C59B76E8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9A57-AD3C-43FD-A3DC-F78574C30CC7}" type="datetimeFigureOut">
              <a:rPr lang="en-US" smtClean="0"/>
              <a:pPr/>
              <a:t>7/11/2013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5B780-005F-4349-8B03-D9C59B76E8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3" descr="Westfriese omringdijk.jpg"/>
          <p:cNvPicPr>
            <a:picLocks noChangeAspect="1"/>
          </p:cNvPicPr>
          <p:nvPr/>
        </p:nvPicPr>
        <p:blipFill>
          <a:blip r:embed="rId3" cstate="print"/>
          <a:srcRect r="43612" b="38667"/>
          <a:stretch>
            <a:fillRect/>
          </a:stretch>
        </p:blipFill>
        <p:spPr>
          <a:xfrm>
            <a:off x="4953000" y="1447800"/>
            <a:ext cx="4191000" cy="2303625"/>
          </a:xfrm>
          <a:prstGeom prst="rect">
            <a:avLst/>
          </a:prstGeom>
        </p:spPr>
      </p:pic>
      <p:pic>
        <p:nvPicPr>
          <p:cNvPr id="8" name="Picture 5" descr="Bild2"/>
          <p:cNvPicPr>
            <a:picLocks noChangeAspect="1" noChangeArrowheads="1"/>
          </p:cNvPicPr>
          <p:nvPr/>
        </p:nvPicPr>
        <p:blipFill>
          <a:blip r:embed="rId4" cstate="print"/>
          <a:srcRect b="734"/>
          <a:stretch>
            <a:fillRect/>
          </a:stretch>
        </p:blipFill>
        <p:spPr bwMode="auto">
          <a:xfrm>
            <a:off x="4078105" y="3733800"/>
            <a:ext cx="5065896" cy="3124200"/>
          </a:xfrm>
          <a:prstGeom prst="rect">
            <a:avLst/>
          </a:prstGeom>
          <a:noFill/>
          <a:ln w="19050">
            <a:solidFill>
              <a:schemeClr val="tx1"/>
            </a:solidFill>
            <a:miter lim="800000"/>
            <a:headEnd/>
            <a:tailEnd/>
          </a:ln>
        </p:spPr>
      </p:pic>
      <p:pic>
        <p:nvPicPr>
          <p:cNvPr id="1028" name="Picture 4" descr="P:\Branding and Logos-Authorized\PPT-title-background-1.pn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5" name="Rectangle 3"/>
          <p:cNvSpPr txBox="1">
            <a:spLocks noChangeArrowheads="1"/>
          </p:cNvSpPr>
          <p:nvPr/>
        </p:nvSpPr>
        <p:spPr bwMode="auto">
          <a:xfrm>
            <a:off x="228600" y="457200"/>
            <a:ext cx="8763000" cy="914400"/>
          </a:xfrm>
          <a:prstGeom prst="rect">
            <a:avLst/>
          </a:prstGeom>
          <a:noFill/>
          <a:ln>
            <a:miter lim="800000"/>
            <a:headEnd/>
            <a:tailEnd/>
          </a:ln>
        </p:spPr>
        <p:txBody>
          <a:bodyPr/>
          <a:lstStyle/>
          <a:p>
            <a:r>
              <a:rPr lang="en-US" sz="4800" dirty="0" smtClean="0"/>
              <a:t>Fall 2012 DWR Inspection Data Translated to USACE Ratings </a:t>
            </a:r>
          </a:p>
        </p:txBody>
      </p:sp>
      <p:sp>
        <p:nvSpPr>
          <p:cNvPr id="3075" name="Text Box 4"/>
          <p:cNvSpPr txBox="1">
            <a:spLocks noChangeArrowheads="1"/>
          </p:cNvSpPr>
          <p:nvPr/>
        </p:nvSpPr>
        <p:spPr bwMode="auto">
          <a:xfrm>
            <a:off x="228600" y="2438400"/>
            <a:ext cx="5486400" cy="1815882"/>
          </a:xfrm>
          <a:prstGeom prst="rect">
            <a:avLst/>
          </a:prstGeom>
          <a:noFill/>
          <a:ln w="9525">
            <a:noFill/>
            <a:miter lim="800000"/>
            <a:headEnd/>
            <a:tailEnd/>
          </a:ln>
        </p:spPr>
        <p:txBody>
          <a:bodyPr wrap="square">
            <a:spAutoFit/>
          </a:bodyPr>
          <a:lstStyle/>
          <a:p>
            <a:r>
              <a:rPr lang="en-US" sz="2800" b="1" dirty="0" smtClean="0"/>
              <a:t>Presentation to CVFPB by:</a:t>
            </a:r>
          </a:p>
          <a:p>
            <a:endParaRPr lang="en-US" sz="2800" b="1" dirty="0" smtClean="0"/>
          </a:p>
          <a:p>
            <a:r>
              <a:rPr lang="en-US" sz="2800" b="1" dirty="0" smtClean="0"/>
              <a:t>Rachael Hersh-Burdick, PE</a:t>
            </a:r>
            <a:endParaRPr lang="en-US" sz="2800" dirty="0" smtClean="0"/>
          </a:p>
          <a:p>
            <a:r>
              <a:rPr lang="en-US" sz="2800" dirty="0" smtClean="0"/>
              <a:t>USACE – Sacramento District</a:t>
            </a:r>
          </a:p>
        </p:txBody>
      </p:sp>
      <p:sp>
        <p:nvSpPr>
          <p:cNvPr id="7" name="TextBox 6"/>
          <p:cNvSpPr txBox="1"/>
          <p:nvPr/>
        </p:nvSpPr>
        <p:spPr>
          <a:xfrm>
            <a:off x="1981200" y="5181600"/>
            <a:ext cx="1600200" cy="923330"/>
          </a:xfrm>
          <a:prstGeom prst="rect">
            <a:avLst/>
          </a:prstGeom>
          <a:noFill/>
        </p:spPr>
        <p:txBody>
          <a:bodyPr wrap="square" rtlCol="0">
            <a:spAutoFit/>
          </a:bodyPr>
          <a:lstStyle/>
          <a:p>
            <a:endParaRPr lang="en-US" b="1" dirty="0" smtClean="0"/>
          </a:p>
          <a:p>
            <a:r>
              <a:rPr lang="en-US" b="1" dirty="0" smtClean="0"/>
              <a:t>July 12, 2013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CVFPB / DWR review results </a:t>
            </a:r>
          </a:p>
          <a:p>
            <a:r>
              <a:rPr lang="en-US" dirty="0" smtClean="0"/>
              <a:t>Data to LMA partners</a:t>
            </a:r>
          </a:p>
          <a:p>
            <a:r>
              <a:rPr lang="en-US" dirty="0" smtClean="0"/>
              <a:t>Forum to discuss data with LMA partners</a:t>
            </a:r>
          </a:p>
          <a:p>
            <a:r>
              <a:rPr lang="en-US" dirty="0" smtClean="0"/>
              <a:t>USACE QA of data </a:t>
            </a:r>
          </a:p>
          <a:p>
            <a:pPr lvl="1"/>
            <a:r>
              <a:rPr lang="en-US" dirty="0" smtClean="0"/>
              <a:t>Discrepancies</a:t>
            </a:r>
          </a:p>
          <a:p>
            <a:pPr lvl="1"/>
            <a:r>
              <a:rPr lang="en-US" dirty="0" smtClean="0"/>
              <a:t>Comparison with USACE inspection results</a:t>
            </a:r>
          </a:p>
          <a:p>
            <a:pPr lvl="1"/>
            <a:r>
              <a:rPr lang="en-US" dirty="0" smtClean="0"/>
              <a:t>Report card comparison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Help From CVFPB</a:t>
            </a:r>
            <a:endParaRPr lang="en-US" dirty="0"/>
          </a:p>
        </p:txBody>
      </p:sp>
      <p:sp>
        <p:nvSpPr>
          <p:cNvPr id="3" name="Content Placeholder 2"/>
          <p:cNvSpPr>
            <a:spLocks noGrp="1"/>
          </p:cNvSpPr>
          <p:nvPr>
            <p:ph idx="1"/>
          </p:nvPr>
        </p:nvSpPr>
        <p:spPr>
          <a:xfrm>
            <a:off x="381000" y="1447800"/>
            <a:ext cx="8382000" cy="5029200"/>
          </a:xfrm>
        </p:spPr>
        <p:txBody>
          <a:bodyPr>
            <a:normAutofit fontScale="92500"/>
          </a:bodyPr>
          <a:lstStyle/>
          <a:p>
            <a:pPr marL="514350" lvl="0" indent="-514350">
              <a:buFont typeface="+mj-lt"/>
              <a:buAutoNum type="arabicParenR"/>
            </a:pPr>
            <a:r>
              <a:rPr lang="it-IT" sz="3500" dirty="0" smtClean="0"/>
              <a:t>Will CVFPB assign someone to review these reports and provide feedback to USACE? If yes, when will they plan to submit their feedback to USACE?</a:t>
            </a:r>
            <a:endParaRPr lang="en-US" sz="3500" dirty="0" smtClean="0"/>
          </a:p>
          <a:p>
            <a:pPr marL="514350" lvl="0" indent="-514350">
              <a:buFont typeface="+mj-lt"/>
              <a:buAutoNum type="arabicParenR"/>
            </a:pPr>
            <a:r>
              <a:rPr lang="it-IT" sz="3500" dirty="0" smtClean="0"/>
              <a:t>How will CVFPB convey this data to the LMA partners? When? Electronic vs hardcopy?</a:t>
            </a:r>
            <a:endParaRPr lang="en-US" sz="3500" dirty="0" smtClean="0"/>
          </a:p>
          <a:p>
            <a:pPr marL="514350" lvl="0" indent="-514350">
              <a:buFont typeface="+mj-lt"/>
              <a:buAutoNum type="arabicParenR"/>
            </a:pPr>
            <a:r>
              <a:rPr lang="it-IT" sz="3500" dirty="0" smtClean="0"/>
              <a:t>When will there be a forum where this data can be presented and discussed with the LMAs?  </a:t>
            </a:r>
            <a:endParaRPr lang="en-US" sz="35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Comments</a:t>
            </a:r>
            <a:endParaRPr lang="en-US" dirty="0"/>
          </a:p>
        </p:txBody>
      </p:sp>
      <p:sp>
        <p:nvSpPr>
          <p:cNvPr id="3" name="Content Placeholder 2"/>
          <p:cNvSpPr>
            <a:spLocks noGrp="1"/>
          </p:cNvSpPr>
          <p:nvPr>
            <p:ph idx="1"/>
          </p:nvPr>
        </p:nvSpPr>
        <p:spPr>
          <a:xfrm>
            <a:off x="457200" y="4267200"/>
            <a:ext cx="8229600" cy="1858963"/>
          </a:xfrm>
        </p:spPr>
        <p:txBody>
          <a:bodyPr>
            <a:normAutofit fontScale="85000" lnSpcReduction="20000"/>
          </a:bodyPr>
          <a:lstStyle/>
          <a:p>
            <a:pPr algn="ctr">
              <a:buNone/>
            </a:pPr>
            <a:endParaRPr lang="en-US" dirty="0" smtClean="0"/>
          </a:p>
          <a:p>
            <a:pPr algn="ctr">
              <a:buNone/>
            </a:pPr>
            <a:r>
              <a:rPr lang="en-US" sz="3600" dirty="0" smtClean="0"/>
              <a:t>Contact: </a:t>
            </a:r>
          </a:p>
          <a:p>
            <a:pPr algn="ctr">
              <a:buNone/>
            </a:pPr>
            <a:r>
              <a:rPr lang="en-US" sz="3600" dirty="0" smtClean="0"/>
              <a:t>Rachael Hersh-Burdick</a:t>
            </a:r>
          </a:p>
          <a:p>
            <a:pPr algn="ctr">
              <a:buNone/>
            </a:pPr>
            <a:r>
              <a:rPr lang="en-US" sz="3600" dirty="0" smtClean="0"/>
              <a:t>Rachael.Hersh-Burdick@usace.army.mil</a:t>
            </a:r>
            <a:endParaRPr lang="en-US" sz="3600" dirty="0"/>
          </a:p>
        </p:txBody>
      </p:sp>
      <p:pic>
        <p:nvPicPr>
          <p:cNvPr id="1027" name="Picture 3"/>
          <p:cNvPicPr>
            <a:picLocks noChangeAspect="1" noChangeArrowheads="1"/>
          </p:cNvPicPr>
          <p:nvPr/>
        </p:nvPicPr>
        <p:blipFill>
          <a:blip r:embed="rId2" cstate="print"/>
          <a:srcRect/>
          <a:stretch>
            <a:fillRect/>
          </a:stretch>
        </p:blipFill>
        <p:spPr bwMode="auto">
          <a:xfrm>
            <a:off x="3657600" y="1295400"/>
            <a:ext cx="2238411"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33400" y="1371600"/>
            <a:ext cx="8229600" cy="4525963"/>
          </a:xfrm>
        </p:spPr>
        <p:txBody>
          <a:bodyPr>
            <a:normAutofit fontScale="92500" lnSpcReduction="10000"/>
          </a:bodyPr>
          <a:lstStyle/>
          <a:p>
            <a:r>
              <a:rPr lang="en-US" dirty="0" smtClean="0"/>
              <a:t>Purpose </a:t>
            </a:r>
          </a:p>
          <a:p>
            <a:r>
              <a:rPr lang="en-US" dirty="0" smtClean="0"/>
              <a:t>What is this translated data?</a:t>
            </a:r>
          </a:p>
          <a:p>
            <a:r>
              <a:rPr lang="en-US" dirty="0" smtClean="0"/>
              <a:t>How translated data is helpful</a:t>
            </a:r>
          </a:p>
          <a:p>
            <a:pPr lvl="1"/>
            <a:r>
              <a:rPr lang="en-US" dirty="0" smtClean="0"/>
              <a:t>Leveraging resources</a:t>
            </a:r>
          </a:p>
          <a:p>
            <a:pPr lvl="1"/>
            <a:r>
              <a:rPr lang="en-US" dirty="0" smtClean="0"/>
              <a:t>Why does CA inspect levees?</a:t>
            </a:r>
          </a:p>
          <a:p>
            <a:pPr lvl="1"/>
            <a:r>
              <a:rPr lang="en-US" dirty="0" smtClean="0"/>
              <a:t>Aligning USACE and DWR inspection programs</a:t>
            </a:r>
          </a:p>
          <a:p>
            <a:pPr lvl="1"/>
            <a:r>
              <a:rPr lang="en-US" dirty="0" smtClean="0"/>
              <a:t>Ways we can leverage resources in the future</a:t>
            </a:r>
          </a:p>
          <a:p>
            <a:r>
              <a:rPr lang="en-US" dirty="0" smtClean="0"/>
              <a:t>Next Steps</a:t>
            </a:r>
          </a:p>
          <a:p>
            <a:r>
              <a:rPr lang="en-US" dirty="0" smtClean="0"/>
              <a:t>Request for CVFPB help</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it-IT" dirty="0" smtClean="0"/>
              <a:t>Leverage limited local, state and Federal government resources</a:t>
            </a:r>
          </a:p>
          <a:p>
            <a:r>
              <a:rPr lang="it-IT" dirty="0" smtClean="0"/>
              <a:t>Allow USACE and LMAs to make even better use of the data that the CVFPB has tasked DWR to collect during their inspections</a:t>
            </a:r>
          </a:p>
          <a:p>
            <a:r>
              <a:rPr lang="it-IT" dirty="0" smtClean="0"/>
              <a:t>Fall 2012 DWR translated data is for informational purposes only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this translated data?</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304800" y="1447800"/>
            <a:ext cx="8508764" cy="488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Translated Data Sent To CVFPB:</a:t>
            </a:r>
            <a:endParaRPr lang="en-US" dirty="0"/>
          </a:p>
        </p:txBody>
      </p:sp>
      <p:sp>
        <p:nvSpPr>
          <p:cNvPr id="3" name="Content Placeholder 2"/>
          <p:cNvSpPr>
            <a:spLocks noGrp="1"/>
          </p:cNvSpPr>
          <p:nvPr>
            <p:ph idx="1"/>
          </p:nvPr>
        </p:nvSpPr>
        <p:spPr>
          <a:xfrm>
            <a:off x="609600" y="1371600"/>
            <a:ext cx="8229600" cy="4525963"/>
          </a:xfrm>
        </p:spPr>
        <p:txBody>
          <a:bodyPr>
            <a:noAutofit/>
          </a:bodyPr>
          <a:lstStyle/>
          <a:p>
            <a:pPr marL="514350" indent="-514350">
              <a:buAutoNum type="arabicParenR"/>
            </a:pPr>
            <a:r>
              <a:rPr lang="en-US" dirty="0" smtClean="0"/>
              <a:t>Photo </a:t>
            </a:r>
            <a:r>
              <a:rPr lang="en-US" dirty="0" smtClean="0"/>
              <a:t>report: all yellow issues * </a:t>
            </a:r>
            <a:endParaRPr lang="en-US" dirty="0" smtClean="0"/>
          </a:p>
          <a:p>
            <a:pPr marL="514350" indent="-514350">
              <a:buAutoNum type="arabicParenR"/>
            </a:pPr>
            <a:r>
              <a:rPr lang="en-US" dirty="0" smtClean="0"/>
              <a:t>Photo report: all red issues * </a:t>
            </a:r>
            <a:endParaRPr lang="en-US" dirty="0" smtClean="0"/>
          </a:p>
          <a:p>
            <a:pPr marL="514350" indent="-514350">
              <a:buAutoNum type="arabicParenR"/>
            </a:pPr>
            <a:r>
              <a:rPr lang="en-US" dirty="0" smtClean="0"/>
              <a:t>Photo report: all issues</a:t>
            </a:r>
          </a:p>
          <a:p>
            <a:pPr marL="514350" indent="-514350">
              <a:buAutoNum type="arabicParenR"/>
            </a:pPr>
            <a:r>
              <a:rPr lang="en-US" dirty="0" smtClean="0"/>
              <a:t>The </a:t>
            </a:r>
            <a:r>
              <a:rPr lang="en-US" dirty="0" smtClean="0"/>
              <a:t>complete translated </a:t>
            </a:r>
            <a:r>
              <a:rPr lang="en-US" dirty="0" smtClean="0"/>
              <a:t>.</a:t>
            </a:r>
            <a:r>
              <a:rPr lang="en-US" dirty="0" err="1" smtClean="0"/>
              <a:t>mdb</a:t>
            </a:r>
            <a:r>
              <a:rPr lang="en-US" dirty="0" smtClean="0"/>
              <a:t> </a:t>
            </a:r>
            <a:r>
              <a:rPr lang="en-US" dirty="0" smtClean="0"/>
              <a:t>file</a:t>
            </a:r>
          </a:p>
          <a:p>
            <a:pPr marL="514350" indent="-514350">
              <a:buNone/>
            </a:pPr>
            <a:r>
              <a:rPr lang="en-US" dirty="0" smtClean="0"/>
              <a:t>5</a:t>
            </a:r>
            <a:r>
              <a:rPr lang="en-US" dirty="0" smtClean="0"/>
              <a:t>)   Photo reports: </a:t>
            </a:r>
            <a:r>
              <a:rPr lang="en-US" dirty="0" smtClean="0"/>
              <a:t>generated by segment</a:t>
            </a:r>
          </a:p>
          <a:p>
            <a:pPr>
              <a:buNone/>
            </a:pPr>
            <a:r>
              <a:rPr lang="en-US" dirty="0" smtClean="0"/>
              <a:t>6</a:t>
            </a:r>
            <a:r>
              <a:rPr lang="en-US" dirty="0" smtClean="0"/>
              <a:t>)   Excel spreadsheet: summarizes all ratings *</a:t>
            </a:r>
            <a:endParaRPr lang="en-US" dirty="0" smtClean="0"/>
          </a:p>
          <a:p>
            <a:pPr>
              <a:buNone/>
            </a:pPr>
            <a:endParaRPr lang="en-US" sz="1200" dirty="0" smtClean="0"/>
          </a:p>
          <a:p>
            <a:pPr algn="r">
              <a:buNone/>
            </a:pPr>
            <a:endParaRPr lang="en-US" dirty="0" smtClean="0"/>
          </a:p>
          <a:p>
            <a:pPr algn="r">
              <a:buNone/>
            </a:pPr>
            <a:r>
              <a:rPr lang="en-US" dirty="0" smtClean="0"/>
              <a:t>* Sample printed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Resources</a:t>
            </a:r>
            <a:endParaRPr lang="en-US" dirty="0"/>
          </a:p>
        </p:txBody>
      </p:sp>
      <p:graphicFrame>
        <p:nvGraphicFramePr>
          <p:cNvPr id="4" name="Content Placeholder 3"/>
          <p:cNvGraphicFramePr>
            <a:graphicFrameLocks noGrp="1"/>
          </p:cNvGraphicFramePr>
          <p:nvPr>
            <p:ph idx="1"/>
          </p:nvPr>
        </p:nvGraphicFramePr>
        <p:xfrm>
          <a:off x="18288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05600" y="1295400"/>
            <a:ext cx="1905000" cy="923330"/>
          </a:xfrm>
          <a:prstGeom prst="rect">
            <a:avLst/>
          </a:prstGeom>
          <a:noFill/>
        </p:spPr>
        <p:txBody>
          <a:bodyPr wrap="square" rtlCol="0">
            <a:spAutoFit/>
          </a:bodyPr>
          <a:lstStyle/>
          <a:p>
            <a:pPr lvl="0"/>
            <a:r>
              <a:rPr lang="en-US" dirty="0" smtClean="0">
                <a:solidFill>
                  <a:srgbClr val="00B050"/>
                </a:solidFill>
              </a:rPr>
              <a:t>DWR inspects approx.1600 miles of levees</a:t>
            </a:r>
            <a:endParaRPr lang="en-US" dirty="0">
              <a:solidFill>
                <a:srgbClr val="00B050"/>
              </a:solidFill>
            </a:endParaRPr>
          </a:p>
        </p:txBody>
      </p:sp>
      <p:sp>
        <p:nvSpPr>
          <p:cNvPr id="6" name="TextBox 5"/>
          <p:cNvSpPr txBox="1"/>
          <p:nvPr/>
        </p:nvSpPr>
        <p:spPr>
          <a:xfrm>
            <a:off x="228600" y="1219200"/>
            <a:ext cx="1752600" cy="2031325"/>
          </a:xfrm>
          <a:prstGeom prst="rect">
            <a:avLst/>
          </a:prstGeom>
          <a:noFill/>
        </p:spPr>
        <p:txBody>
          <a:bodyPr wrap="square" rtlCol="0">
            <a:spAutoFit/>
          </a:bodyPr>
          <a:lstStyle/>
          <a:p>
            <a:pPr lvl="0"/>
            <a:r>
              <a:rPr lang="en-US" dirty="0" smtClean="0">
                <a:solidFill>
                  <a:srgbClr val="0070C0"/>
                </a:solidFill>
              </a:rPr>
              <a:t>USACE Sacramento District has approx. 1800 miles of levee in the RIP</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4000" b="1" dirty="0" smtClean="0"/>
              <a:t>Why does CA inspect levees?</a:t>
            </a:r>
          </a:p>
        </p:txBody>
      </p:sp>
      <p:sp>
        <p:nvSpPr>
          <p:cNvPr id="4099" name="Rectangle 3"/>
          <p:cNvSpPr>
            <a:spLocks noGrp="1" noChangeArrowheads="1"/>
          </p:cNvSpPr>
          <p:nvPr>
            <p:ph type="body" idx="1"/>
          </p:nvPr>
        </p:nvSpPr>
        <p:spPr>
          <a:xfrm>
            <a:off x="457200" y="1219200"/>
            <a:ext cx="4114800" cy="4952999"/>
          </a:xfrm>
        </p:spPr>
        <p:txBody>
          <a:bodyPr>
            <a:normAutofit/>
          </a:bodyPr>
          <a:lstStyle/>
          <a:p>
            <a:pPr eaLnBrk="1" hangingPunct="1"/>
            <a:r>
              <a:rPr lang="en-US" sz="2400" b="1" dirty="0" smtClean="0"/>
              <a:t>1917</a:t>
            </a:r>
            <a:r>
              <a:rPr lang="en-US" sz="2400" dirty="0" smtClean="0"/>
              <a:t> – Original Flood Control Act established CVFPB’s need to inspect </a:t>
            </a:r>
          </a:p>
          <a:p>
            <a:pPr eaLnBrk="1" hangingPunct="1"/>
            <a:r>
              <a:rPr lang="en-US" sz="2400" b="1" dirty="0" smtClean="0"/>
              <a:t>1939</a:t>
            </a:r>
            <a:r>
              <a:rPr lang="en-US" sz="2400" dirty="0" smtClean="0"/>
              <a:t> - Corps requested the State of California be responsible for inspection.</a:t>
            </a:r>
          </a:p>
          <a:p>
            <a:pPr eaLnBrk="1" hangingPunct="1"/>
            <a:r>
              <a:rPr lang="en-US" sz="2400" b="1" dirty="0" smtClean="0"/>
              <a:t>1939</a:t>
            </a:r>
            <a:r>
              <a:rPr lang="en-US" sz="2400" dirty="0" smtClean="0"/>
              <a:t> – State Law</a:t>
            </a:r>
          </a:p>
          <a:p>
            <a:pPr eaLnBrk="1" hangingPunct="1"/>
            <a:r>
              <a:rPr lang="en-US" sz="2400" b="1" dirty="0" smtClean="0"/>
              <a:t>1952</a:t>
            </a:r>
            <a:r>
              <a:rPr lang="en-US" sz="2400" dirty="0" smtClean="0"/>
              <a:t> – SPK Memo to SPD on why State inspects and SPK does “spot checks”</a:t>
            </a:r>
          </a:p>
          <a:p>
            <a:pPr eaLnBrk="1" hangingPunct="1"/>
            <a:r>
              <a:rPr lang="en-US" sz="2400" b="1" dirty="0" smtClean="0"/>
              <a:t>1953</a:t>
            </a:r>
            <a:r>
              <a:rPr lang="en-US" sz="2400" dirty="0" smtClean="0"/>
              <a:t> – MOU between USACE and CVFPB</a:t>
            </a:r>
          </a:p>
        </p:txBody>
      </p:sp>
      <p:pic>
        <p:nvPicPr>
          <p:cNvPr id="4" name="Picture 2"/>
          <p:cNvPicPr>
            <a:picLocks noChangeAspect="1" noChangeArrowheads="1"/>
          </p:cNvPicPr>
          <p:nvPr/>
        </p:nvPicPr>
        <p:blipFill>
          <a:blip r:embed="rId3" cstate="print"/>
          <a:srcRect l="23542" t="61180" r="68130" b="16530"/>
          <a:stretch>
            <a:fillRect/>
          </a:stretch>
        </p:blipFill>
        <p:spPr bwMode="auto">
          <a:xfrm>
            <a:off x="4724400" y="1828800"/>
            <a:ext cx="4038600" cy="3039454"/>
          </a:xfrm>
          <a:prstGeom prst="rect">
            <a:avLst/>
          </a:prstGeom>
          <a:noFill/>
          <a:ln w="9525">
            <a:noFill/>
            <a:miter lim="800000"/>
            <a:headEnd/>
            <a:tailEnd/>
          </a:ln>
        </p:spPr>
      </p:pic>
      <p:sp>
        <p:nvSpPr>
          <p:cNvPr id="5" name="TextBox 4"/>
          <p:cNvSpPr txBox="1"/>
          <p:nvPr/>
        </p:nvSpPr>
        <p:spPr>
          <a:xfrm>
            <a:off x="2286000" y="6324600"/>
            <a:ext cx="6553200" cy="369332"/>
          </a:xfrm>
          <a:prstGeom prst="rect">
            <a:avLst/>
          </a:prstGeom>
          <a:noFill/>
        </p:spPr>
        <p:txBody>
          <a:bodyPr wrap="square" rtlCol="0">
            <a:spAutoFit/>
          </a:bodyPr>
          <a:lstStyle/>
          <a:p>
            <a:r>
              <a:rPr lang="en-US" dirty="0" smtClean="0"/>
              <a:t>[Modified from slide presented by Meegan Nagy to HQ June 2010] </a:t>
            </a:r>
            <a:endParaRPr lang="en-US" dirty="0"/>
          </a:p>
        </p:txBody>
      </p:sp>
      <p:sp>
        <p:nvSpPr>
          <p:cNvPr id="6" name="TextBox 5"/>
          <p:cNvSpPr txBox="1"/>
          <p:nvPr/>
        </p:nvSpPr>
        <p:spPr>
          <a:xfrm>
            <a:off x="4724400" y="5029200"/>
            <a:ext cx="4114800" cy="369332"/>
          </a:xfrm>
          <a:prstGeom prst="rect">
            <a:avLst/>
          </a:prstGeom>
          <a:noFill/>
        </p:spPr>
        <p:txBody>
          <a:bodyPr wrap="square" rtlCol="0">
            <a:spAutoFit/>
          </a:bodyPr>
          <a:lstStyle/>
          <a:p>
            <a:r>
              <a:rPr lang="en-US" dirty="0" smtClean="0"/>
              <a:t>1939 State Law requiring the State Inspect</a:t>
            </a:r>
            <a:endParaRPr lang="en-US" dirty="0"/>
          </a:p>
        </p:txBody>
      </p:sp>
      <p:sp>
        <p:nvSpPr>
          <p:cNvPr id="7" name="Rectangle 6"/>
          <p:cNvSpPr/>
          <p:nvPr/>
        </p:nvSpPr>
        <p:spPr>
          <a:xfrm>
            <a:off x="4953000" y="2514600"/>
            <a:ext cx="3733800" cy="1295400"/>
          </a:xfrm>
          <a:prstGeom prst="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a:t>
            </a:r>
            <a:r>
              <a:rPr lang="it-IT" b="1" dirty="0" smtClean="0"/>
              <a:t>align USACE and DWR inspection programs? </a:t>
            </a:r>
            <a:endParaRPr lang="en-US" b="1" dirty="0"/>
          </a:p>
        </p:txBody>
      </p:sp>
      <p:sp>
        <p:nvSpPr>
          <p:cNvPr id="3" name="Content Placeholder 2"/>
          <p:cNvSpPr>
            <a:spLocks noGrp="1"/>
          </p:cNvSpPr>
          <p:nvPr>
            <p:ph idx="1"/>
          </p:nvPr>
        </p:nvSpPr>
        <p:spPr/>
        <p:txBody>
          <a:bodyPr/>
          <a:lstStyle/>
          <a:p>
            <a:r>
              <a:rPr lang="en-US" dirty="0" smtClean="0"/>
              <a:t>Facilitate DWR QC (by back checking with USACE inspections)</a:t>
            </a:r>
          </a:p>
          <a:p>
            <a:r>
              <a:rPr lang="en-US" dirty="0" smtClean="0"/>
              <a:t>Facilitate USACE QA of DWR data</a:t>
            </a:r>
          </a:p>
          <a:p>
            <a:r>
              <a:rPr lang="en-US" dirty="0" smtClean="0"/>
              <a:t>Facilitate communication with maintainers</a:t>
            </a:r>
          </a:p>
          <a:p>
            <a:pPr lvl="1"/>
            <a:r>
              <a:rPr lang="en-US" dirty="0" smtClean="0"/>
              <a:t>Consistent messages</a:t>
            </a:r>
          </a:p>
          <a:p>
            <a:pPr lvl="1"/>
            <a:r>
              <a:rPr lang="en-US" dirty="0" smtClean="0"/>
              <a:t>Help them know what to expect on PIs and CEIs</a:t>
            </a:r>
          </a:p>
          <a:p>
            <a:r>
              <a:rPr lang="en-US" dirty="0" smtClean="0"/>
              <a:t>Color coding facilitates action by CVFPB</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lstStyle/>
          <a:p>
            <a:r>
              <a:rPr lang="en-US" dirty="0" smtClean="0"/>
              <a:t>Potential Leveraging Resources</a:t>
            </a:r>
            <a:endParaRPr lang="en-US" dirty="0"/>
          </a:p>
        </p:txBody>
      </p:sp>
      <p:graphicFrame>
        <p:nvGraphicFramePr>
          <p:cNvPr id="4" name="Content Placeholder 3"/>
          <p:cNvGraphicFramePr>
            <a:graphicFrameLocks noGrp="1"/>
          </p:cNvGraphicFramePr>
          <p:nvPr>
            <p:ph idx="1"/>
          </p:nvPr>
        </p:nvGraphicFramePr>
        <p:xfrm>
          <a:off x="457200" y="91440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29098</TotalTime>
  <Words>643</Words>
  <Application>Microsoft Office PowerPoint</Application>
  <PresentationFormat>On-screen Show (4:3)</PresentationFormat>
  <Paragraphs>83</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Outline</vt:lpstr>
      <vt:lpstr>Purpose</vt:lpstr>
      <vt:lpstr>What is this translated data?</vt:lpstr>
      <vt:lpstr>Translated Data Sent To CVFPB:</vt:lpstr>
      <vt:lpstr>Leveraging Resources</vt:lpstr>
      <vt:lpstr>Why does CA inspect levees?</vt:lpstr>
      <vt:lpstr>Why align USACE and DWR inspection programs? </vt:lpstr>
      <vt:lpstr>Potential Leveraging Resources</vt:lpstr>
      <vt:lpstr>Next Steps</vt:lpstr>
      <vt:lpstr>Request for Help From CVFPB</vt:lpstr>
      <vt:lpstr>Questions / Comments</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B3ECGDBB</dc:creator>
  <cp:lastModifiedBy>L2COORH9</cp:lastModifiedBy>
  <cp:revision>2706</cp:revision>
  <dcterms:created xsi:type="dcterms:W3CDTF">2011-04-04T19:11:40Z</dcterms:created>
  <dcterms:modified xsi:type="dcterms:W3CDTF">2013-07-11T19:59:22Z</dcterms:modified>
</cp:coreProperties>
</file>